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D6A677-B801-4372-904A-2DC05E26F164}" type="datetimeFigureOut">
              <a:rPr lang="ar-IQ" smtClean="0"/>
              <a:t>26/03/1441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100120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D6A677-B801-4372-904A-2DC05E26F164}" type="datetimeFigureOut">
              <a:rPr lang="ar-IQ" smtClean="0"/>
              <a:t>26/03/1441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309061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D6A677-B801-4372-904A-2DC05E26F164}" type="datetimeFigureOut">
              <a:rPr lang="ar-IQ" smtClean="0"/>
              <a:t>26/03/1441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167679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D6A677-B801-4372-904A-2DC05E26F164}" type="datetimeFigureOut">
              <a:rPr lang="ar-IQ" smtClean="0"/>
              <a:t>26/03/1441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128338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D6A677-B801-4372-904A-2DC05E26F164}" type="datetimeFigureOut">
              <a:rPr lang="ar-IQ" smtClean="0"/>
              <a:t>26/03/1441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134783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D6A677-B801-4372-904A-2DC05E26F164}" type="datetimeFigureOut">
              <a:rPr lang="ar-IQ" smtClean="0"/>
              <a:t>26/03/1441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238191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D6A677-B801-4372-904A-2DC05E26F164}" type="datetimeFigureOut">
              <a:rPr lang="ar-IQ" smtClean="0"/>
              <a:t>26/03/1441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3914311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D6A677-B801-4372-904A-2DC05E26F164}" type="datetimeFigureOut">
              <a:rPr lang="ar-IQ" smtClean="0"/>
              <a:t>26/03/1441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3860511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6A677-B801-4372-904A-2DC05E26F164}" type="datetimeFigureOut">
              <a:rPr lang="ar-IQ" smtClean="0"/>
              <a:t>26/03/1441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365844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D6A677-B801-4372-904A-2DC05E26F164}" type="datetimeFigureOut">
              <a:rPr lang="ar-IQ" smtClean="0"/>
              <a:t>26/03/1441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305779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D6A677-B801-4372-904A-2DC05E26F164}" type="datetimeFigureOut">
              <a:rPr lang="ar-IQ" smtClean="0"/>
              <a:t>26/03/1441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4B3A00-AE45-4B77-82F2-1741AAE7E7A4}" type="slidenum">
              <a:rPr lang="ar-IQ" smtClean="0"/>
              <a:t>‹#›</a:t>
            </a:fld>
            <a:endParaRPr lang="ar-IQ"/>
          </a:p>
        </p:txBody>
      </p:sp>
    </p:spTree>
    <p:extLst>
      <p:ext uri="{BB962C8B-B14F-4D97-AF65-F5344CB8AC3E}">
        <p14:creationId xmlns:p14="http://schemas.microsoft.com/office/powerpoint/2010/main" val="247949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6A677-B801-4372-904A-2DC05E26F164}" type="datetimeFigureOut">
              <a:rPr lang="ar-IQ" smtClean="0"/>
              <a:t>26/03/1441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B3A00-AE45-4B77-82F2-1741AAE7E7A4}" type="slidenum">
              <a:rPr lang="ar-IQ" smtClean="0"/>
              <a:t>‹#›</a:t>
            </a:fld>
            <a:endParaRPr lang="ar-IQ"/>
          </a:p>
        </p:txBody>
      </p:sp>
    </p:spTree>
    <p:extLst>
      <p:ext uri="{BB962C8B-B14F-4D97-AF65-F5344CB8AC3E}">
        <p14:creationId xmlns:p14="http://schemas.microsoft.com/office/powerpoint/2010/main" val="7803931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itcharts.com/lit/uncle-tom-s-cabin/characters/george-shelby-sr" TargetMode="External"/><Relationship Id="rId2" Type="http://schemas.openxmlformats.org/officeDocument/2006/relationships/hyperlink" Target="https://www.litcharts.com/lit/uncle-tom-s-cabin/characters/george-harris" TargetMode="External"/><Relationship Id="rId1" Type="http://schemas.openxmlformats.org/officeDocument/2006/relationships/slideLayout" Target="../slideLayouts/slideLayout2.xml"/><Relationship Id="rId6" Type="http://schemas.openxmlformats.org/officeDocument/2006/relationships/hyperlink" Target="https://www.litcharts.com/lit/uncle-tom-s-cabin/characters/simon-legree" TargetMode="External"/><Relationship Id="rId5" Type="http://schemas.openxmlformats.org/officeDocument/2006/relationships/hyperlink" Target="https://www.litcharts.com/lit/uncle-tom-s-cabin/characters/uncle-tom" TargetMode="External"/><Relationship Id="rId4" Type="http://schemas.openxmlformats.org/officeDocument/2006/relationships/hyperlink" Target="https://www.litcharts.com/lit/uncle-tom-s-cabin/characters/cass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Beecher_family" TargetMode="External"/><Relationship Id="rId2" Type="http://schemas.openxmlformats.org/officeDocument/2006/relationships/hyperlink" Target="https://en.wikipedia.org/wiki/Abolitionism_in_the_United_States" TargetMode="External"/><Relationship Id="rId1" Type="http://schemas.openxmlformats.org/officeDocument/2006/relationships/slideLayout" Target="../slideLayouts/slideLayout2.xml"/><Relationship Id="rId4" Type="http://schemas.openxmlformats.org/officeDocument/2006/relationships/hyperlink" Target="https://en.wikipedia.org/wiki/Uncle_Tom's_Cabi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Slave_power" TargetMode="External"/><Relationship Id="rId3" Type="http://schemas.openxmlformats.org/officeDocument/2006/relationships/hyperlink" Target="https://en.wikipedia.org/wiki/Compromise_of_1850" TargetMode="External"/><Relationship Id="rId7" Type="http://schemas.openxmlformats.org/officeDocument/2006/relationships/hyperlink" Target="https://en.wikipedia.org/wiki/Free_Soil_Party" TargetMode="External"/><Relationship Id="rId2" Type="http://schemas.openxmlformats.org/officeDocument/2006/relationships/hyperlink" Target="https://en.wikipedia.org/wiki/31st_United_States_Congress" TargetMode="External"/><Relationship Id="rId1" Type="http://schemas.openxmlformats.org/officeDocument/2006/relationships/slideLayout" Target="../slideLayouts/slideLayout2.xml"/><Relationship Id="rId6" Type="http://schemas.openxmlformats.org/officeDocument/2006/relationships/hyperlink" Target="https://en.wikipedia.org/wiki/Northern_United_States" TargetMode="External"/><Relationship Id="rId5" Type="http://schemas.openxmlformats.org/officeDocument/2006/relationships/hyperlink" Target="https://en.wikipedia.org/wiki/Slavery" TargetMode="External"/><Relationship Id="rId4" Type="http://schemas.openxmlformats.org/officeDocument/2006/relationships/hyperlink" Target="https://en.wikipedia.org/wiki/Southern_United_States" TargetMode="External"/><Relationship Id="rId9" Type="http://schemas.openxmlformats.org/officeDocument/2006/relationships/hyperlink" Target="https://en.wikipedia.org/wiki/American_Civil_Wa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American_Civil_War" TargetMode="External"/><Relationship Id="rId2" Type="http://schemas.openxmlformats.org/officeDocument/2006/relationships/hyperlink" Target="https://en.wikipedia.org/wiki/Slavery_in_the_United_States" TargetMode="External"/><Relationship Id="rId1" Type="http://schemas.openxmlformats.org/officeDocument/2006/relationships/slideLayout" Target="../slideLayouts/slideLayout2.xml"/><Relationship Id="rId5" Type="http://schemas.openxmlformats.org/officeDocument/2006/relationships/hyperlink" Target="https://en.wikipedia.org/wiki/Atlantic_slave_trade" TargetMode="External"/><Relationship Id="rId4" Type="http://schemas.openxmlformats.org/officeDocument/2006/relationships/hyperlink" Target="https://en.wikipedia.org/wiki/Abolitionis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Confederate_States_of_America" TargetMode="External"/><Relationship Id="rId13" Type="http://schemas.openxmlformats.org/officeDocument/2006/relationships/hyperlink" Target="https://en.wikipedia.org/wiki/Abraham_Lincoln" TargetMode="External"/><Relationship Id="rId3" Type="http://schemas.openxmlformats.org/officeDocument/2006/relationships/hyperlink" Target="https://en.wikipedia.org/wiki/Civil_war" TargetMode="External"/><Relationship Id="rId7" Type="http://schemas.openxmlformats.org/officeDocument/2006/relationships/hyperlink" Target="https://en.wikipedia.org/wiki/Southern_United_States" TargetMode="External"/><Relationship Id="rId12" Type="http://schemas.openxmlformats.org/officeDocument/2006/relationships/hyperlink" Target="https://en.wikipedia.org/wiki/South_Carolina" TargetMode="External"/><Relationship Id="rId2" Type="http://schemas.openxmlformats.org/officeDocument/2006/relationships/hyperlink" Target="https://en.wikipedia.org/wiki/Names_of_the_American_Civil_War" TargetMode="External"/><Relationship Id="rId1" Type="http://schemas.openxmlformats.org/officeDocument/2006/relationships/slideLayout" Target="../slideLayouts/slideLayout2.xml"/><Relationship Id="rId6" Type="http://schemas.openxmlformats.org/officeDocument/2006/relationships/hyperlink" Target="https://en.wikipedia.org/wiki/Union_(American_Civil_War)" TargetMode="External"/><Relationship Id="rId11" Type="http://schemas.openxmlformats.org/officeDocument/2006/relationships/hyperlink" Target="https://en.wikipedia.org/wiki/Battle_of_Fort_Sumter" TargetMode="External"/><Relationship Id="rId5" Type="http://schemas.openxmlformats.org/officeDocument/2006/relationships/hyperlink" Target="https://en.wikipedia.org/wiki/Northern_United_States" TargetMode="External"/><Relationship Id="rId15" Type="http://schemas.openxmlformats.org/officeDocument/2006/relationships/hyperlink" Target="https://en.wikipedia.org/wiki/President_of_the_United_States" TargetMode="External"/><Relationship Id="rId10" Type="http://schemas.openxmlformats.org/officeDocument/2006/relationships/hyperlink" Target="https://en.wikipedia.org/wiki/Slavery_in_the_United_States" TargetMode="External"/><Relationship Id="rId4" Type="http://schemas.openxmlformats.org/officeDocument/2006/relationships/hyperlink" Target="https://en.wikipedia.org/wiki/United_States" TargetMode="External"/><Relationship Id="rId9" Type="http://schemas.openxmlformats.org/officeDocument/2006/relationships/hyperlink" Target="https://en.wikipedia.org/wiki/Origins_of_the_American_Civil_War" TargetMode="External"/><Relationship Id="rId14" Type="http://schemas.openxmlformats.org/officeDocument/2006/relationships/hyperlink" Target="https://en.wikipedia.org/wiki/First_inauguration_of_Abraham_Lincol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litcharts.com/lit/uncle-tom-s-cabin/characters/uncle-tom" TargetMode="External"/><Relationship Id="rId2" Type="http://schemas.openxmlformats.org/officeDocument/2006/relationships/hyperlink" Target="https://www.litcharts.com/lit/uncle-tom-s-cabin/themes/slavery-and-race" TargetMode="External"/><Relationship Id="rId1" Type="http://schemas.openxmlformats.org/officeDocument/2006/relationships/slideLayout" Target="../slideLayouts/slideLayout2.xml"/><Relationship Id="rId6" Type="http://schemas.openxmlformats.org/officeDocument/2006/relationships/hyperlink" Target="https://www.litcharts.com/lit/uncle-tom-s-cabin/characters/topsy" TargetMode="External"/><Relationship Id="rId5" Type="http://schemas.openxmlformats.org/officeDocument/2006/relationships/hyperlink" Target="https://www.litcharts.com/lit/uncle-tom-s-cabin/characters/miss-ophelia" TargetMode="External"/><Relationship Id="rId4" Type="http://schemas.openxmlformats.org/officeDocument/2006/relationships/hyperlink" Target="https://www.litcharts.com/lit/uncle-tom-s-cabin/characters/simon-legre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litcharts.com/lit/uncle-tom-s-cabin/characters/tom-loker" TargetMode="External"/><Relationship Id="rId3" Type="http://schemas.openxmlformats.org/officeDocument/2006/relationships/hyperlink" Target="https://www.litcharts.com/lit/uncle-tom-s-cabin/characters/eva-st-clare" TargetMode="External"/><Relationship Id="rId7" Type="http://schemas.openxmlformats.org/officeDocument/2006/relationships/hyperlink" Target="https://www.litcharts.com/lit/uncle-tom-s-cabin/characters" TargetMode="External"/><Relationship Id="rId2" Type="http://schemas.openxmlformats.org/officeDocument/2006/relationships/hyperlink" Target="https://www.litcharts.com/lit/uncle-tom-s-cabin/characters/uncle-tom" TargetMode="External"/><Relationship Id="rId1" Type="http://schemas.openxmlformats.org/officeDocument/2006/relationships/slideLayout" Target="../slideLayouts/slideLayout2.xml"/><Relationship Id="rId6" Type="http://schemas.openxmlformats.org/officeDocument/2006/relationships/hyperlink" Target="https://www.litcharts.com/lit/uncle-tom-s-cabin/characters/eliza-harris" TargetMode="External"/><Relationship Id="rId5" Type="http://schemas.openxmlformats.org/officeDocument/2006/relationships/hyperlink" Target="https://www.litcharts.com/lit/uncle-tom-s-cabin/characters/george-harris" TargetMode="External"/><Relationship Id="rId10" Type="http://schemas.openxmlformats.org/officeDocument/2006/relationships/hyperlink" Target="https://www.litcharts.com/lit/uncle-tom-s-cabin/characters/emmeline" TargetMode="External"/><Relationship Id="rId4" Type="http://schemas.openxmlformats.org/officeDocument/2006/relationships/hyperlink" Target="https://www.litcharts.com/lit/uncle-tom-s-cabin/characters/cassy" TargetMode="External"/><Relationship Id="rId9" Type="http://schemas.openxmlformats.org/officeDocument/2006/relationships/hyperlink" Target="https://www.litcharts.com/lit/uncle-tom-s-cabin/characters/miss-opheli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litcharts.com/lit/uncle-tom-s-cabin/characters/cassy" TargetMode="External"/><Relationship Id="rId3" Type="http://schemas.openxmlformats.org/officeDocument/2006/relationships/hyperlink" Target="https://www.litcharts.com/lit/uncle-tom-s-cabin/characters/topsy" TargetMode="External"/><Relationship Id="rId7" Type="http://schemas.openxmlformats.org/officeDocument/2006/relationships/hyperlink" Target="https://www.litcharts.com/lit/uncle-tom-s-cabin/characters/mrs-shelby" TargetMode="External"/><Relationship Id="rId2" Type="http://schemas.openxmlformats.org/officeDocument/2006/relationships/hyperlink" Target="https://www.litcharts.com/lit/uncle-tom-s-cabin/characters/eva-st-clare" TargetMode="External"/><Relationship Id="rId1" Type="http://schemas.openxmlformats.org/officeDocument/2006/relationships/slideLayout" Target="../slideLayouts/slideLayout2.xml"/><Relationship Id="rId6" Type="http://schemas.openxmlformats.org/officeDocument/2006/relationships/hyperlink" Target="https://www.litcharts.com/lit/uncle-tom-s-cabin/characters/eliza-harris" TargetMode="External"/><Relationship Id="rId5" Type="http://schemas.openxmlformats.org/officeDocument/2006/relationships/hyperlink" Target="https://www.litcharts.com/lit/uncle-tom-s-cabin/characters" TargetMode="External"/><Relationship Id="rId4" Type="http://schemas.openxmlformats.org/officeDocument/2006/relationships/hyperlink" Target="https://www.litcharts.com/lit/uncle-tom-s-cabin/characters/miss-ophelia" TargetMode="External"/><Relationship Id="rId9" Type="http://schemas.openxmlformats.org/officeDocument/2006/relationships/hyperlink" Target="https://www.litcharts.com/lit/uncle-tom-s-cabin/characters/emmelin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litcharts.com/lit/uncle-tom-s-cabin/characters/eva-st-clare" TargetMode="External"/><Relationship Id="rId3" Type="http://schemas.openxmlformats.org/officeDocument/2006/relationships/hyperlink" Target="https://www.litcharts.com/lit/uncle-tom-s-cabin/characters/george-shelby-sr" TargetMode="External"/><Relationship Id="rId7" Type="http://schemas.openxmlformats.org/officeDocument/2006/relationships/hyperlink" Target="https://www.litcharts.com/lit/uncle-tom-s-cabin/characters/eliza-harris" TargetMode="External"/><Relationship Id="rId2" Type="http://schemas.openxmlformats.org/officeDocument/2006/relationships/hyperlink" Target="https://www.litcharts.com/lit/uncle-tom-s-cabin/characters/uncle-tom" TargetMode="External"/><Relationship Id="rId1" Type="http://schemas.openxmlformats.org/officeDocument/2006/relationships/slideLayout" Target="../slideLayouts/slideLayout2.xml"/><Relationship Id="rId6" Type="http://schemas.openxmlformats.org/officeDocument/2006/relationships/hyperlink" Target="https://www.litcharts.com/lit/uncle-tom-s-cabin/characters/george-harris" TargetMode="External"/><Relationship Id="rId5" Type="http://schemas.openxmlformats.org/officeDocument/2006/relationships/hyperlink" Target="https://www.litcharts.com/lit/uncle-tom-s-cabin/characters/simon-legree" TargetMode="External"/><Relationship Id="rId4" Type="http://schemas.openxmlformats.org/officeDocument/2006/relationships/hyperlink" Target="https://www.litcharts.com/lit/uncle-tom-s-cabin/charact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Harriet Elisabeth Beecher Stowe</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060804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721"/>
          </a:xfrm>
        </p:spPr>
        <p:txBody>
          <a:bodyPr/>
          <a:lstStyle/>
          <a:p>
            <a:pPr algn="ctr"/>
            <a:r>
              <a:rPr lang="en-US" dirty="0"/>
              <a:t>Freedom</a:t>
            </a:r>
            <a:endParaRPr lang="ar-IQ" dirty="0"/>
          </a:p>
        </p:txBody>
      </p:sp>
      <p:sp>
        <p:nvSpPr>
          <p:cNvPr id="3" name="Content Placeholder 2"/>
          <p:cNvSpPr>
            <a:spLocks noGrp="1"/>
          </p:cNvSpPr>
          <p:nvPr>
            <p:ph idx="1"/>
          </p:nvPr>
        </p:nvSpPr>
        <p:spPr>
          <a:xfrm>
            <a:off x="838200" y="1384663"/>
            <a:ext cx="10515600" cy="4792300"/>
          </a:xfrm>
        </p:spPr>
        <p:txBody>
          <a:bodyPr>
            <a:normAutofit fontScale="62500" lnSpcReduction="20000"/>
          </a:bodyPr>
          <a:lstStyle/>
          <a:p>
            <a:pPr algn="just" rtl="0"/>
            <a:r>
              <a:rPr lang="en-US" dirty="0"/>
              <a:t>Freedom is a central and complex concept in </a:t>
            </a:r>
            <a:r>
              <a:rPr lang="en-US" i="1" dirty="0"/>
              <a:t>Uncle Tom's Cabin</a:t>
            </a:r>
            <a:r>
              <a:rPr lang="en-US" dirty="0"/>
              <a:t>. Slaves wish to be free, and abolitionists in the novel wish also to free the slaves. But, as St. Clare points out, what is to be done </a:t>
            </a:r>
            <a:r>
              <a:rPr lang="en-US" i="1" dirty="0"/>
              <a:t>after</a:t>
            </a:r>
            <a:r>
              <a:rPr lang="en-US" dirty="0"/>
              <a:t> the abolition of slavery? Is it enough simply to release the slaves, to let them do as they wish?</a:t>
            </a:r>
          </a:p>
          <a:p>
            <a:pPr algn="just" rtl="0"/>
            <a:r>
              <a:rPr lang="en-US" dirty="0">
                <a:hlinkClick r:id="rId2"/>
              </a:rPr>
              <a:t>George Harris</a:t>
            </a:r>
            <a:r>
              <a:rPr lang="en-US" dirty="0"/>
              <a:t> argues for the colonization of Liberia by freed slaves. Many thought this a viable option before and after the Civil War. </a:t>
            </a:r>
            <a:r>
              <a:rPr lang="en-US" dirty="0">
                <a:hlinkClick r:id="rId3"/>
              </a:rPr>
              <a:t>George Shelby</a:t>
            </a:r>
            <a:r>
              <a:rPr lang="en-US" dirty="0"/>
              <a:t> eventually frees his father's slaves but allows them to live and work on the family estate for a wage, with the ability to choose to leave. This is an improvement over slavery, but it looks quite a bit like slavery or serfdom, as was the case with sharecropping in the South after the Civil War. Beecher Stowe also asks whether freedom might be possible while still under the yoke of slavery.</a:t>
            </a:r>
          </a:p>
          <a:p>
            <a:pPr algn="just" rtl="0"/>
            <a:r>
              <a:rPr lang="en-US" dirty="0"/>
              <a:t>Some despairing slaves, like </a:t>
            </a:r>
            <a:r>
              <a:rPr lang="en-US" dirty="0" err="1">
                <a:hlinkClick r:id="rId4"/>
              </a:rPr>
              <a:t>Cassy</a:t>
            </a:r>
            <a:r>
              <a:rPr lang="en-US" dirty="0"/>
              <a:t>, believe at first that slavery has taken their souls, their humanity. But </a:t>
            </a:r>
            <a:r>
              <a:rPr lang="en-US" dirty="0">
                <a:hlinkClick r:id="rId5"/>
              </a:rPr>
              <a:t>Uncle Tom</a:t>
            </a:r>
            <a:r>
              <a:rPr lang="en-US" dirty="0"/>
              <a:t> declares that his soul will always remain free, that </a:t>
            </a:r>
            <a:r>
              <a:rPr lang="en-US" dirty="0" err="1">
                <a:hlinkClick r:id="rId6"/>
              </a:rPr>
              <a:t>Legree</a:t>
            </a:r>
            <a:r>
              <a:rPr lang="en-US" dirty="0"/>
              <a:t> can do nothing to destroy it. In this sense, </a:t>
            </a:r>
            <a:r>
              <a:rPr lang="en-US" dirty="0">
                <a:hlinkClick r:id="rId5"/>
              </a:rPr>
              <a:t>Tom</a:t>
            </a:r>
            <a:r>
              <a:rPr lang="en-US" dirty="0"/>
              <a:t> remains the master of himself. Conversely, the author implies that slavery can make slaves of its masters. St. Clare believes slavery degrades everyone though he is mostly powerless to stop it; his wife claims her slaves are a plague, even as she thinks she cannot live without them.</a:t>
            </a:r>
          </a:p>
          <a:p>
            <a:pPr algn="just" rtl="0"/>
            <a:r>
              <a:rPr lang="en-US" dirty="0"/>
              <a:t>To Beecher Stowe, freedom is </a:t>
            </a:r>
            <a:r>
              <a:rPr lang="en-US" dirty="0" smtClean="0"/>
              <a:t>not </a:t>
            </a:r>
            <a:r>
              <a:rPr lang="en-US" dirty="0"/>
              <a:t>an on-off switch between Free and Enslaved. The goal of society is human betterment—the creation of a more Christian country—and in achieving such a country, Beecher Stowe believes, more people will gain the ability to direct their own lives, to live with charity and goodness, to work according to their inclination, and to raise their own families. This deepens freedom for all. But these improvements are possible only in a country itself freed from the scourge of slavery.</a:t>
            </a:r>
          </a:p>
          <a:p>
            <a:pPr algn="just"/>
            <a:endParaRPr lang="ar-IQ" dirty="0"/>
          </a:p>
        </p:txBody>
      </p:sp>
    </p:spTree>
    <p:extLst>
      <p:ext uri="{BB962C8B-B14F-4D97-AF65-F5344CB8AC3E}">
        <p14:creationId xmlns:p14="http://schemas.microsoft.com/office/powerpoint/2010/main" val="2787498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r>
              <a:rPr lang="en-US" b="1" dirty="0"/>
              <a:t>Harriet Elisabeth Beecher Stowe</a:t>
            </a:r>
            <a:r>
              <a:rPr lang="en-US" dirty="0"/>
              <a:t> </a:t>
            </a:r>
            <a:r>
              <a:rPr lang="en-US" dirty="0" smtClean="0"/>
              <a:t>(1811</a:t>
            </a:r>
            <a:r>
              <a:rPr lang="en-US" dirty="0"/>
              <a:t> </a:t>
            </a:r>
            <a:r>
              <a:rPr lang="en-US" dirty="0" smtClean="0"/>
              <a:t>–1896</a:t>
            </a:r>
            <a:r>
              <a:rPr lang="en-US" dirty="0"/>
              <a:t>) was an American </a:t>
            </a:r>
            <a:r>
              <a:rPr lang="en-US" dirty="0">
                <a:hlinkClick r:id="rId2" tooltip="Abolitionism in the United States"/>
              </a:rPr>
              <a:t>abolitionist</a:t>
            </a:r>
            <a:r>
              <a:rPr lang="en-US" dirty="0"/>
              <a:t> and author. She came from the </a:t>
            </a:r>
            <a:r>
              <a:rPr lang="en-US" dirty="0">
                <a:hlinkClick r:id="rId3" tooltip="Beecher family"/>
              </a:rPr>
              <a:t>Beecher family</a:t>
            </a:r>
            <a:r>
              <a:rPr lang="en-US" dirty="0"/>
              <a:t>, a famous religious family, and is best known for her novel </a:t>
            </a:r>
            <a:r>
              <a:rPr lang="en-US" i="1" dirty="0">
                <a:hlinkClick r:id="rId4" tooltip="Uncle Tom's Cabin"/>
              </a:rPr>
              <a:t>Uncle Tom's Cabin</a:t>
            </a:r>
            <a:r>
              <a:rPr lang="en-US" dirty="0"/>
              <a:t> (1852), which depicts the harsh conditions for enslaved African Americans.</a:t>
            </a:r>
            <a:endParaRPr lang="ar-IQ" dirty="0"/>
          </a:p>
        </p:txBody>
      </p:sp>
    </p:spTree>
    <p:extLst>
      <p:ext uri="{BB962C8B-B14F-4D97-AF65-F5344CB8AC3E}">
        <p14:creationId xmlns:p14="http://schemas.microsoft.com/office/powerpoint/2010/main" val="736240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a:bodyPr>
          <a:lstStyle/>
          <a:p>
            <a:pPr algn="just" rtl="0"/>
            <a:r>
              <a:rPr lang="en-US" dirty="0"/>
              <a:t>The </a:t>
            </a:r>
            <a:r>
              <a:rPr lang="en-US" b="1" dirty="0"/>
              <a:t>Fugitive Slave Act</a:t>
            </a:r>
            <a:r>
              <a:rPr lang="en-US" dirty="0"/>
              <a:t> or </a:t>
            </a:r>
            <a:r>
              <a:rPr lang="en-US" b="1" dirty="0"/>
              <a:t>Fugitive Slave Law</a:t>
            </a:r>
            <a:r>
              <a:rPr lang="en-US" dirty="0"/>
              <a:t> was passed by the </a:t>
            </a:r>
            <a:r>
              <a:rPr lang="en-US" dirty="0">
                <a:hlinkClick r:id="rId2" tooltip="31st United States Congress"/>
              </a:rPr>
              <a:t>United States Congress</a:t>
            </a:r>
            <a:r>
              <a:rPr lang="en-US" dirty="0"/>
              <a:t> on September 18, </a:t>
            </a:r>
            <a:r>
              <a:rPr lang="en-US" dirty="0" smtClean="0"/>
              <a:t>1850,as </a:t>
            </a:r>
            <a:r>
              <a:rPr lang="en-US" dirty="0"/>
              <a:t>part of the </a:t>
            </a:r>
            <a:r>
              <a:rPr lang="en-US" dirty="0">
                <a:hlinkClick r:id="rId3" tooltip="Compromise of 1850"/>
              </a:rPr>
              <a:t>Compromise of 1850</a:t>
            </a:r>
            <a:r>
              <a:rPr lang="en-US" dirty="0"/>
              <a:t> between </a:t>
            </a:r>
            <a:r>
              <a:rPr lang="en-US" dirty="0">
                <a:hlinkClick r:id="rId4" tooltip="Southern United States"/>
              </a:rPr>
              <a:t>Southern</a:t>
            </a:r>
            <a:r>
              <a:rPr lang="en-US" dirty="0"/>
              <a:t> </a:t>
            </a:r>
            <a:r>
              <a:rPr lang="en-US" dirty="0">
                <a:hlinkClick r:id="rId5" tooltip="Slavery"/>
              </a:rPr>
              <a:t>slave-holding</a:t>
            </a:r>
            <a:r>
              <a:rPr lang="en-US" dirty="0"/>
              <a:t> interests and </a:t>
            </a:r>
            <a:r>
              <a:rPr lang="en-US" dirty="0">
                <a:hlinkClick r:id="rId6" tooltip="Northern United States"/>
              </a:rPr>
              <a:t>Northern</a:t>
            </a:r>
            <a:r>
              <a:rPr lang="en-US" dirty="0"/>
              <a:t> </a:t>
            </a:r>
            <a:r>
              <a:rPr lang="en-US" dirty="0" smtClean="0">
                <a:hlinkClick r:id="rId7" tooltip="Free Soil Party"/>
              </a:rPr>
              <a:t>Free-</a:t>
            </a:r>
            <a:r>
              <a:rPr lang="en-US" dirty="0" err="1" smtClean="0">
                <a:hlinkClick r:id="rId7" tooltip="Free Soil Party"/>
              </a:rPr>
              <a:t>Soilers</a:t>
            </a:r>
            <a:endParaRPr lang="en-US" dirty="0" smtClean="0"/>
          </a:p>
          <a:p>
            <a:pPr algn="just" rtl="0"/>
            <a:r>
              <a:rPr lang="en-US" dirty="0"/>
              <a:t>The Act was one of the most controversial elements of the 1850 compromise and heightened Northern fears of a "</a:t>
            </a:r>
            <a:r>
              <a:rPr lang="en-US" dirty="0">
                <a:hlinkClick r:id="rId8" tooltip="Slave power"/>
              </a:rPr>
              <a:t>slave power</a:t>
            </a:r>
            <a:r>
              <a:rPr lang="en-US" dirty="0"/>
              <a:t> conspiracy". It required that all escaped slaves, upon capture, be returned to their masters and that officials and citizens of free states had to cooperate</a:t>
            </a:r>
            <a:r>
              <a:rPr lang="en-US" dirty="0" smtClean="0"/>
              <a:t>.</a:t>
            </a:r>
          </a:p>
          <a:p>
            <a:pPr algn="just" rtl="0"/>
            <a:r>
              <a:rPr lang="en-US" dirty="0"/>
              <a:t>In the early stages of the </a:t>
            </a:r>
            <a:r>
              <a:rPr lang="en-US" dirty="0">
                <a:hlinkClick r:id="rId9" tooltip="American Civil War"/>
              </a:rPr>
              <a:t>American Civil War</a:t>
            </a:r>
            <a:r>
              <a:rPr lang="en-US" dirty="0"/>
              <a:t>, the Union had no established policy on escaping slaves. Many slaves escaped from plantations to Union lines, but in the early stages of the war, runaway slaves were often returned by Union forces to their masters</a:t>
            </a:r>
            <a:endParaRPr lang="ar-IQ" dirty="0"/>
          </a:p>
        </p:txBody>
      </p:sp>
    </p:spTree>
    <p:extLst>
      <p:ext uri="{BB962C8B-B14F-4D97-AF65-F5344CB8AC3E}">
        <p14:creationId xmlns:p14="http://schemas.microsoft.com/office/powerpoint/2010/main" val="3471960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Abolitionism</a:t>
            </a:r>
            <a:endParaRPr lang="ar-IQ" dirty="0"/>
          </a:p>
        </p:txBody>
      </p:sp>
      <p:sp>
        <p:nvSpPr>
          <p:cNvPr id="3" name="Content Placeholder 2"/>
          <p:cNvSpPr>
            <a:spLocks noGrp="1"/>
          </p:cNvSpPr>
          <p:nvPr>
            <p:ph idx="1"/>
          </p:nvPr>
        </p:nvSpPr>
        <p:spPr/>
        <p:txBody>
          <a:bodyPr/>
          <a:lstStyle/>
          <a:p>
            <a:pPr algn="just" rtl="0"/>
            <a:r>
              <a:rPr lang="en-US" b="1" dirty="0"/>
              <a:t>Abolitionism (or the Anti-Slavery Movement) in the United States of America</a:t>
            </a:r>
            <a:r>
              <a:rPr lang="en-US" dirty="0"/>
              <a:t> was the movement which sought to end </a:t>
            </a:r>
            <a:r>
              <a:rPr lang="en-US" dirty="0">
                <a:hlinkClick r:id="rId2" tooltip="Slavery in the United States"/>
              </a:rPr>
              <a:t>slavery in the United States</a:t>
            </a:r>
            <a:r>
              <a:rPr lang="en-US" dirty="0"/>
              <a:t>, active both before and during the </a:t>
            </a:r>
            <a:r>
              <a:rPr lang="en-US" dirty="0">
                <a:hlinkClick r:id="rId3" tooltip="American Civil War"/>
              </a:rPr>
              <a:t>American Civil War</a:t>
            </a:r>
            <a:r>
              <a:rPr lang="en-US" dirty="0"/>
              <a:t>. In the Americas and western Europe, </a:t>
            </a:r>
            <a:r>
              <a:rPr lang="en-US" dirty="0">
                <a:hlinkClick r:id="rId4" tooltip="Abolitionism"/>
              </a:rPr>
              <a:t>abolitionism</a:t>
            </a:r>
            <a:r>
              <a:rPr lang="en-US" dirty="0"/>
              <a:t> was a movement which sought to end the </a:t>
            </a:r>
            <a:r>
              <a:rPr lang="en-US" dirty="0" smtClean="0">
                <a:hlinkClick r:id="rId5" tooltip="Atlantic slave trade"/>
              </a:rPr>
              <a:t>Atlantic </a:t>
            </a:r>
            <a:r>
              <a:rPr lang="en-US" dirty="0">
                <a:hlinkClick r:id="rId5" tooltip="Atlantic slave trade"/>
              </a:rPr>
              <a:t>slave trade</a:t>
            </a:r>
            <a:r>
              <a:rPr lang="en-US" dirty="0"/>
              <a:t> and set slaves free</a:t>
            </a:r>
            <a:r>
              <a:rPr lang="en-US" dirty="0" smtClean="0"/>
              <a:t>.</a:t>
            </a:r>
          </a:p>
          <a:p>
            <a:endParaRPr lang="ar-IQ" dirty="0"/>
          </a:p>
        </p:txBody>
      </p:sp>
    </p:spTree>
    <p:extLst>
      <p:ext uri="{BB962C8B-B14F-4D97-AF65-F5344CB8AC3E}">
        <p14:creationId xmlns:p14="http://schemas.microsoft.com/office/powerpoint/2010/main" val="302014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American Civil War</a:t>
            </a:r>
            <a:endParaRPr lang="ar-IQ" dirty="0"/>
          </a:p>
        </p:txBody>
      </p:sp>
      <p:sp>
        <p:nvSpPr>
          <p:cNvPr id="3" name="Content Placeholder 2"/>
          <p:cNvSpPr>
            <a:spLocks noGrp="1"/>
          </p:cNvSpPr>
          <p:nvPr>
            <p:ph idx="1"/>
          </p:nvPr>
        </p:nvSpPr>
        <p:spPr/>
        <p:txBody>
          <a:bodyPr/>
          <a:lstStyle/>
          <a:p>
            <a:pPr algn="just" rtl="0"/>
            <a:r>
              <a:rPr lang="en-US" dirty="0"/>
              <a:t>The </a:t>
            </a:r>
            <a:r>
              <a:rPr lang="en-US" b="1" dirty="0"/>
              <a:t>American Civil War</a:t>
            </a:r>
            <a:r>
              <a:rPr lang="en-US" dirty="0"/>
              <a:t> (also known by </a:t>
            </a:r>
            <a:r>
              <a:rPr lang="en-US" dirty="0">
                <a:hlinkClick r:id="rId2" tooltip="Names of the American Civil War"/>
              </a:rPr>
              <a:t>other names</a:t>
            </a:r>
            <a:r>
              <a:rPr lang="en-US" dirty="0"/>
              <a:t>) was a </a:t>
            </a:r>
            <a:r>
              <a:rPr lang="en-US" dirty="0">
                <a:hlinkClick r:id="rId3" tooltip="Civil war"/>
              </a:rPr>
              <a:t>civil war</a:t>
            </a:r>
            <a:r>
              <a:rPr lang="en-US" dirty="0"/>
              <a:t> fought in the </a:t>
            </a:r>
            <a:r>
              <a:rPr lang="en-US" dirty="0">
                <a:hlinkClick r:id="rId4" tooltip="United States"/>
              </a:rPr>
              <a:t>United States</a:t>
            </a:r>
            <a:r>
              <a:rPr lang="en-US" dirty="0"/>
              <a:t> from 1861 to 1865, between the </a:t>
            </a:r>
            <a:r>
              <a:rPr lang="en-US" dirty="0">
                <a:hlinkClick r:id="rId5" tooltip="Northern United States"/>
              </a:rPr>
              <a:t>North</a:t>
            </a:r>
            <a:r>
              <a:rPr lang="en-US" dirty="0"/>
              <a:t> (the </a:t>
            </a:r>
            <a:r>
              <a:rPr lang="en-US" dirty="0">
                <a:hlinkClick r:id="rId6" tooltip="Union (American Civil War)"/>
              </a:rPr>
              <a:t>Union</a:t>
            </a:r>
            <a:r>
              <a:rPr lang="en-US" dirty="0"/>
              <a:t>) and the </a:t>
            </a:r>
            <a:r>
              <a:rPr lang="en-US" dirty="0">
                <a:hlinkClick r:id="rId7" tooltip="Southern United States"/>
              </a:rPr>
              <a:t>South</a:t>
            </a:r>
            <a:r>
              <a:rPr lang="en-US" dirty="0"/>
              <a:t> (the </a:t>
            </a:r>
            <a:r>
              <a:rPr lang="en-US" u="sng" dirty="0">
                <a:hlinkClick r:id="rId8"/>
              </a:rPr>
              <a:t>Confederacy</a:t>
            </a:r>
            <a:r>
              <a:rPr lang="en-US" dirty="0" smtClean="0"/>
              <a:t>). </a:t>
            </a:r>
            <a:r>
              <a:rPr lang="en-US" dirty="0"/>
              <a:t>The Civil War began primarily as a result of the long-standing </a:t>
            </a:r>
            <a:r>
              <a:rPr lang="en-US" dirty="0">
                <a:hlinkClick r:id="rId9" tooltip="Origins of the American Civil War"/>
              </a:rPr>
              <a:t>controversy</a:t>
            </a:r>
            <a:r>
              <a:rPr lang="en-US" dirty="0"/>
              <a:t> over </a:t>
            </a:r>
            <a:r>
              <a:rPr lang="en-US" dirty="0">
                <a:hlinkClick r:id="rId10" tooltip="Slavery in the United States"/>
              </a:rPr>
              <a:t>the enslavement of black people</a:t>
            </a:r>
            <a:r>
              <a:rPr lang="en-US" dirty="0"/>
              <a:t>. War broke out in April 1861 when </a:t>
            </a:r>
            <a:r>
              <a:rPr lang="en-US" dirty="0" smtClean="0">
                <a:hlinkClick r:id="rId8" tooltip="Confederate States of America"/>
              </a:rPr>
              <a:t>secessionist</a:t>
            </a:r>
            <a:r>
              <a:rPr lang="en-US" dirty="0" smtClean="0"/>
              <a:t>, separatist, </a:t>
            </a:r>
            <a:r>
              <a:rPr lang="en-US" dirty="0"/>
              <a:t>forces attacked </a:t>
            </a:r>
            <a:r>
              <a:rPr lang="en-US" dirty="0">
                <a:hlinkClick r:id="rId11" tooltip="Battle of Fort Sumter"/>
              </a:rPr>
              <a:t>Fort Sumter</a:t>
            </a:r>
            <a:r>
              <a:rPr lang="en-US" dirty="0"/>
              <a:t> in </a:t>
            </a:r>
            <a:r>
              <a:rPr lang="en-US" dirty="0">
                <a:hlinkClick r:id="rId12" tooltip="South Carolina"/>
              </a:rPr>
              <a:t>South Carolina</a:t>
            </a:r>
            <a:r>
              <a:rPr lang="en-US" dirty="0"/>
              <a:t> shortly after </a:t>
            </a:r>
            <a:r>
              <a:rPr lang="en-US" dirty="0">
                <a:solidFill>
                  <a:srgbClr val="FF0000"/>
                </a:solidFill>
                <a:hlinkClick r:id="rId13" tooltip="Abraham Lincoln"/>
              </a:rPr>
              <a:t>Abraham Lincoln</a:t>
            </a:r>
            <a:r>
              <a:rPr lang="en-US" dirty="0">
                <a:solidFill>
                  <a:srgbClr val="FF0000"/>
                </a:solidFill>
              </a:rPr>
              <a:t> </a:t>
            </a:r>
            <a:r>
              <a:rPr lang="en-US" dirty="0"/>
              <a:t>had been </a:t>
            </a:r>
            <a:r>
              <a:rPr lang="en-US" dirty="0">
                <a:hlinkClick r:id="rId14" tooltip="First inauguration of Abraham Lincoln"/>
              </a:rPr>
              <a:t>inaugurated</a:t>
            </a:r>
            <a:r>
              <a:rPr lang="en-US" dirty="0"/>
              <a:t> as the </a:t>
            </a:r>
            <a:r>
              <a:rPr lang="en-US" dirty="0">
                <a:hlinkClick r:id="rId15" tooltip="President of the United States"/>
              </a:rPr>
              <a:t>President of the United States</a:t>
            </a:r>
            <a:r>
              <a:rPr lang="en-US" dirty="0"/>
              <a:t>.</a:t>
            </a:r>
            <a:endParaRPr lang="ar-IQ" dirty="0"/>
          </a:p>
        </p:txBody>
      </p:sp>
    </p:spTree>
    <p:extLst>
      <p:ext uri="{BB962C8B-B14F-4D97-AF65-F5344CB8AC3E}">
        <p14:creationId xmlns:p14="http://schemas.microsoft.com/office/powerpoint/2010/main" val="223349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2784"/>
          </a:xfrm>
        </p:spPr>
        <p:txBody>
          <a:bodyPr/>
          <a:lstStyle/>
          <a:p>
            <a:pPr algn="ctr"/>
            <a:r>
              <a:rPr lang="en-US" b="1" dirty="0">
                <a:hlinkClick r:id="rId2"/>
              </a:rPr>
              <a:t>Slavery and Race</a:t>
            </a:r>
            <a:endParaRPr lang="ar-IQ" dirty="0"/>
          </a:p>
        </p:txBody>
      </p:sp>
      <p:sp>
        <p:nvSpPr>
          <p:cNvPr id="3" name="Content Placeholder 2"/>
          <p:cNvSpPr>
            <a:spLocks noGrp="1"/>
          </p:cNvSpPr>
          <p:nvPr>
            <p:ph idx="1"/>
          </p:nvPr>
        </p:nvSpPr>
        <p:spPr>
          <a:xfrm>
            <a:off x="953588" y="1358537"/>
            <a:ext cx="10400211" cy="4818426"/>
          </a:xfrm>
        </p:spPr>
        <p:txBody>
          <a:bodyPr>
            <a:normAutofit fontScale="70000" lnSpcReduction="20000"/>
          </a:bodyPr>
          <a:lstStyle/>
          <a:p>
            <a:pPr algn="just" rtl="0"/>
            <a:r>
              <a:rPr lang="en-US" dirty="0"/>
              <a:t>Harriet Beecher Stowe wrote </a:t>
            </a:r>
            <a:r>
              <a:rPr lang="en-US" i="1" dirty="0"/>
              <a:t>Uncle Tom's Cabin</a:t>
            </a:r>
            <a:r>
              <a:rPr lang="en-US" dirty="0"/>
              <a:t> in order to demonstrate the “living dramatic reality” of slavery. The novel protests the horrors of this institution: the way it degrades black men and women and gives absolute power to </a:t>
            </a:r>
            <a:r>
              <a:rPr lang="en-US" dirty="0" err="1"/>
              <a:t>slaveowners</a:t>
            </a:r>
            <a:r>
              <a:rPr lang="en-US" dirty="0"/>
              <a:t> and thereby corrupts them. The novel portrays and explores various “kinds” of slavery. The </a:t>
            </a:r>
            <a:r>
              <a:rPr lang="en-US" dirty="0" err="1"/>
              <a:t>Shelbys</a:t>
            </a:r>
            <a:r>
              <a:rPr lang="en-US" dirty="0"/>
              <a:t> treat </a:t>
            </a:r>
            <a:r>
              <a:rPr lang="en-US" dirty="0">
                <a:hlinkClick r:id="rId3"/>
              </a:rPr>
              <a:t>Uncle Tom</a:t>
            </a:r>
            <a:r>
              <a:rPr lang="en-US" dirty="0"/>
              <a:t> and other slaves as part of a separate, “childlike” addition to the family. Augustine St. Clare allows his slaves the run of the household, understands the evil of the institution, but feels he cannot stop it—until it’s too late. </a:t>
            </a:r>
            <a:r>
              <a:rPr lang="en-US" dirty="0">
                <a:hlinkClick r:id="rId4"/>
              </a:rPr>
              <a:t>Simon </a:t>
            </a:r>
            <a:r>
              <a:rPr lang="en-US" dirty="0" err="1">
                <a:hlinkClick r:id="rId4"/>
              </a:rPr>
              <a:t>Legree</a:t>
            </a:r>
            <a:r>
              <a:rPr lang="en-US" dirty="0"/>
              <a:t>, the cruelest of all of the slave masters depicted, works his slaves as hard as possible, dominating them so fully that he often kills them. </a:t>
            </a:r>
            <a:r>
              <a:rPr lang="en-US" dirty="0">
                <a:hlinkClick r:id="rId5"/>
              </a:rPr>
              <a:t>Miss Ophelia</a:t>
            </a:r>
            <a:r>
              <a:rPr lang="en-US" dirty="0"/>
              <a:t>, who does not own slaves and represents Northern anti-slavery abolitionist views, has trouble even touching the black girl </a:t>
            </a:r>
            <a:r>
              <a:rPr lang="en-US" dirty="0" err="1">
                <a:hlinkClick r:id="rId6"/>
              </a:rPr>
              <a:t>Topsy</a:t>
            </a:r>
            <a:r>
              <a:rPr lang="en-US" dirty="0"/>
              <a:t>, whom she tutors. Through these various depictions, Beecher Stowe argues that </a:t>
            </a:r>
            <a:r>
              <a:rPr lang="en-US" i="1" dirty="0"/>
              <a:t>all</a:t>
            </a:r>
            <a:r>
              <a:rPr lang="en-US" dirty="0"/>
              <a:t> forms of slavery, “benevolent</a:t>
            </a:r>
            <a:r>
              <a:rPr lang="en-US" dirty="0" smtClean="0"/>
              <a:t>” “charitable”  </a:t>
            </a:r>
            <a:r>
              <a:rPr lang="en-US" dirty="0"/>
              <a:t>or not, lead to immorality among blacks and whites, and an unchristian life, and further points out that slavery is a complex system, involving Northern business interests as well as Southern ownership. </a:t>
            </a:r>
          </a:p>
          <a:p>
            <a:pPr algn="just" rtl="0"/>
            <a:r>
              <a:rPr lang="en-US" dirty="0"/>
              <a:t>At the same time, Stowe's conception of </a:t>
            </a:r>
            <a:r>
              <a:rPr lang="en-US" dirty="0">
                <a:solidFill>
                  <a:srgbClr val="FF0000"/>
                </a:solidFill>
              </a:rPr>
              <a:t>race</a:t>
            </a:r>
            <a:r>
              <a:rPr lang="en-US" dirty="0"/>
              <a:t> can feel out of sync with contemporary values, and, at its worst, racist itself. In particular, Uncle Tom's love of his masters has been interpreted, by some, as a misplaced loyalty to a dominant white culture. An understanding of slavery in </a:t>
            </a:r>
            <a:r>
              <a:rPr lang="en-US" i="1" dirty="0"/>
              <a:t>Uncle Tom's Cabin</a:t>
            </a:r>
            <a:r>
              <a:rPr lang="en-US" dirty="0"/>
              <a:t> requires at least some separation of the author's anti-slavery message from the attitudes and language of her time and place. </a:t>
            </a:r>
            <a:r>
              <a:rPr lang="en-US" dirty="0">
                <a:solidFill>
                  <a:srgbClr val="FF0000"/>
                </a:solidFill>
              </a:rPr>
              <a:t>But it is certainly not incorrect to argue that while Beecher Stowe was strongly anti-slavery she did not in fact believe that the races were created equal. </a:t>
            </a:r>
          </a:p>
          <a:p>
            <a:endParaRPr lang="ar-IQ" dirty="0"/>
          </a:p>
        </p:txBody>
      </p:sp>
    </p:spTree>
    <p:extLst>
      <p:ext uri="{BB962C8B-B14F-4D97-AF65-F5344CB8AC3E}">
        <p14:creationId xmlns:p14="http://schemas.microsoft.com/office/powerpoint/2010/main" val="4109136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Christianity and Christian Charity</a:t>
            </a:r>
            <a:endParaRPr lang="ar-IQ" dirty="0"/>
          </a:p>
        </p:txBody>
      </p:sp>
      <p:sp>
        <p:nvSpPr>
          <p:cNvPr id="3" name="Content Placeholder 2"/>
          <p:cNvSpPr>
            <a:spLocks noGrp="1"/>
          </p:cNvSpPr>
          <p:nvPr>
            <p:ph idx="1"/>
          </p:nvPr>
        </p:nvSpPr>
        <p:spPr>
          <a:xfrm>
            <a:off x="838200" y="1332411"/>
            <a:ext cx="10515600" cy="4844552"/>
          </a:xfrm>
        </p:spPr>
        <p:txBody>
          <a:bodyPr>
            <a:normAutofit fontScale="77500" lnSpcReduction="20000"/>
          </a:bodyPr>
          <a:lstStyle/>
          <a:p>
            <a:pPr algn="just" rtl="0"/>
            <a:r>
              <a:rPr lang="en-US" i="1" dirty="0" smtClean="0"/>
              <a:t>Uncle </a:t>
            </a:r>
            <a:r>
              <a:rPr lang="en-US" i="1" dirty="0"/>
              <a:t>Tom's Cabin</a:t>
            </a:r>
            <a:r>
              <a:rPr lang="en-US" dirty="0"/>
              <a:t> repeatedly references the Bible, especially the New Testament. The dominant morality of the United States is, according to Beecher Stowe, a Christian one, and slavery is utterly incompatible with it. </a:t>
            </a:r>
            <a:r>
              <a:rPr lang="en-US" dirty="0">
                <a:hlinkClick r:id="rId2"/>
              </a:rPr>
              <a:t>Uncle Tom</a:t>
            </a:r>
            <a:r>
              <a:rPr lang="en-US" dirty="0"/>
              <a:t> owns only one book—the Bible—and is often found reading it, slowly and with great religious feeling. He quotes the Bible to educate </a:t>
            </a:r>
            <a:r>
              <a:rPr lang="en-US" dirty="0">
                <a:hlinkClick r:id="rId3"/>
              </a:rPr>
              <a:t>Eva</a:t>
            </a:r>
            <a:r>
              <a:rPr lang="en-US" dirty="0"/>
              <a:t>, </a:t>
            </a:r>
            <a:r>
              <a:rPr lang="en-US" dirty="0" err="1">
                <a:hlinkClick r:id="rId4"/>
              </a:rPr>
              <a:t>Cassy</a:t>
            </a:r>
            <a:r>
              <a:rPr lang="en-US" dirty="0"/>
              <a:t>, and others, and to find the strength to survive his own trials. The Quakers who help </a:t>
            </a:r>
            <a:r>
              <a:rPr lang="en-US" dirty="0">
                <a:hlinkClick r:id="rId5"/>
              </a:rPr>
              <a:t>George</a:t>
            </a:r>
            <a:r>
              <a:rPr lang="en-US" dirty="0"/>
              <a:t>, </a:t>
            </a:r>
            <a:r>
              <a:rPr lang="en-US" dirty="0">
                <a:hlinkClick r:id="rId6"/>
              </a:rPr>
              <a:t>Eliza</a:t>
            </a:r>
            <a:r>
              <a:rPr lang="en-US" dirty="0"/>
              <a:t>, and </a:t>
            </a:r>
            <a:r>
              <a:rPr lang="en-US" dirty="0">
                <a:hlinkClick r:id="rId7"/>
              </a:rPr>
              <a:t>Harry</a:t>
            </a:r>
            <a:r>
              <a:rPr lang="en-US" dirty="0"/>
              <a:t> escape—and who take in </a:t>
            </a:r>
            <a:r>
              <a:rPr lang="en-US" dirty="0">
                <a:hlinkClick r:id="rId8"/>
              </a:rPr>
              <a:t>Tom </a:t>
            </a:r>
            <a:r>
              <a:rPr lang="en-US" dirty="0" err="1">
                <a:hlinkClick r:id="rId8"/>
              </a:rPr>
              <a:t>Loker</a:t>
            </a:r>
            <a:r>
              <a:rPr lang="en-US" dirty="0"/>
              <a:t> despite his aggression toward them—justify their actions not as generosity to black people but as a duty to God and man, demanded of them by the Bible. </a:t>
            </a:r>
            <a:r>
              <a:rPr lang="en-US" dirty="0">
                <a:hlinkClick r:id="rId9"/>
              </a:rPr>
              <a:t>Miss Ophelia</a:t>
            </a:r>
            <a:r>
              <a:rPr lang="en-US" dirty="0"/>
              <a:t> embodies a colder, more distant “Northern” Christianity, which values the lives of slaves but is unwilling to help them personally. But as the novel continues, it becomes clear that the Golden Rule is the paramount Christian law: humans ought to treat one another as they themselves wish to be treated.</a:t>
            </a:r>
          </a:p>
          <a:p>
            <a:pPr algn="just" rtl="0"/>
            <a:r>
              <a:rPr lang="en-US" dirty="0">
                <a:hlinkClick r:id="rId2"/>
              </a:rPr>
              <a:t>Uncle Tom</a:t>
            </a:r>
            <a:r>
              <a:rPr lang="en-US" dirty="0"/>
              <a:t> serves as a Christ-figure or martyr in the novel. </a:t>
            </a:r>
            <a:r>
              <a:rPr lang="en-US" dirty="0">
                <a:hlinkClick r:id="rId2"/>
              </a:rPr>
              <a:t>Tom</a:t>
            </a:r>
            <a:r>
              <a:rPr lang="en-US" dirty="0"/>
              <a:t> dies protecting </a:t>
            </a:r>
            <a:r>
              <a:rPr lang="en-US" dirty="0" err="1">
                <a:hlinkClick r:id="rId4"/>
              </a:rPr>
              <a:t>Cassy</a:t>
            </a:r>
            <a:r>
              <a:rPr lang="en-US" dirty="0"/>
              <a:t> and </a:t>
            </a:r>
            <a:r>
              <a:rPr lang="en-US" dirty="0">
                <a:hlinkClick r:id="rId10"/>
              </a:rPr>
              <a:t>Emmeline</a:t>
            </a:r>
            <a:r>
              <a:rPr lang="en-US" dirty="0"/>
              <a:t> and will not whip his fellow slaves; he suffers so that others might live. </a:t>
            </a:r>
            <a:r>
              <a:rPr lang="en-US" dirty="0">
                <a:hlinkClick r:id="rId3"/>
              </a:rPr>
              <a:t>Eva</a:t>
            </a:r>
            <a:r>
              <a:rPr lang="en-US" dirty="0"/>
              <a:t> demonstrates a kind of saintliness: she behaves in strict accordance with Jesus' teachings, and her death is an example to her father, causing him to regain his faith (however briefly before he is killed). Ultimately, Beecher Stowe argues through the novel that a more truly Christian system of values in the United States would eradicate slavery altogether and render Uncle Tom's and Eva’s sacrifices unnecessary.</a:t>
            </a:r>
          </a:p>
          <a:p>
            <a:pPr algn="just"/>
            <a:endParaRPr lang="ar-IQ" dirty="0"/>
          </a:p>
        </p:txBody>
      </p:sp>
    </p:spTree>
    <p:extLst>
      <p:ext uri="{BB962C8B-B14F-4D97-AF65-F5344CB8AC3E}">
        <p14:creationId xmlns:p14="http://schemas.microsoft.com/office/powerpoint/2010/main" val="2596290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fontScale="90000"/>
          </a:bodyPr>
          <a:lstStyle/>
          <a:p>
            <a:pPr algn="ctr"/>
            <a:r>
              <a:rPr lang="en-US" b="1" dirty="0"/>
              <a:t>Women</a:t>
            </a:r>
            <a:endParaRPr lang="ar-IQ" dirty="0"/>
          </a:p>
        </p:txBody>
      </p:sp>
      <p:sp>
        <p:nvSpPr>
          <p:cNvPr id="3" name="Content Placeholder 2"/>
          <p:cNvSpPr>
            <a:spLocks noGrp="1"/>
          </p:cNvSpPr>
          <p:nvPr>
            <p:ph idx="1"/>
          </p:nvPr>
        </p:nvSpPr>
        <p:spPr>
          <a:xfrm>
            <a:off x="838200" y="1005840"/>
            <a:ext cx="10515600" cy="5171123"/>
          </a:xfrm>
        </p:spPr>
        <p:txBody>
          <a:bodyPr>
            <a:normAutofit fontScale="70000" lnSpcReduction="20000"/>
          </a:bodyPr>
          <a:lstStyle/>
          <a:p>
            <a:pPr algn="just" rtl="0"/>
            <a:r>
              <a:rPr lang="en-US" i="1" dirty="0"/>
              <a:t>Uncle Tom's Cabin</a:t>
            </a:r>
            <a:r>
              <a:rPr lang="en-US" dirty="0"/>
              <a:t> contains numerous strong female characters. The social role and importance of women, both white and black, is emphasized throughout the novel, and female characters are often linked by interaction and influence. </a:t>
            </a:r>
            <a:r>
              <a:rPr lang="en-US" dirty="0">
                <a:hlinkClick r:id="rId2"/>
              </a:rPr>
              <a:t>Eva</a:t>
            </a:r>
            <a:r>
              <a:rPr lang="en-US" dirty="0"/>
              <a:t> is fair-skinned and beautiful, generous, deeply religious, and always kind; she becomes an example to the uneducated, “heathenish” </a:t>
            </a:r>
            <a:r>
              <a:rPr lang="en-US" dirty="0" err="1">
                <a:hlinkClick r:id="rId3"/>
              </a:rPr>
              <a:t>Topsy</a:t>
            </a:r>
            <a:r>
              <a:rPr lang="en-US" dirty="0"/>
              <a:t>. After Eva's death, </a:t>
            </a:r>
            <a:r>
              <a:rPr lang="en-US" dirty="0" err="1">
                <a:hlinkClick r:id="rId3"/>
              </a:rPr>
              <a:t>Topsy</a:t>
            </a:r>
            <a:r>
              <a:rPr lang="en-US" dirty="0"/>
              <a:t> grows (with Miss Ophelia's help) into a Christian woman. </a:t>
            </a:r>
            <a:r>
              <a:rPr lang="en-US" dirty="0">
                <a:hlinkClick r:id="rId4"/>
              </a:rPr>
              <a:t>Miss Ophelia</a:t>
            </a:r>
            <a:r>
              <a:rPr lang="en-US" dirty="0"/>
              <a:t> herself believes in duty as a manifestation of love and Christian charity; she finds slavery </a:t>
            </a:r>
            <a:r>
              <a:rPr lang="en-US" dirty="0" smtClean="0"/>
              <a:t>hateful </a:t>
            </a:r>
            <a:r>
              <a:rPr lang="en-US" dirty="0"/>
              <a:t>but must learn, through </a:t>
            </a:r>
            <a:r>
              <a:rPr lang="en-US" dirty="0" err="1"/>
              <a:t>Topsy</a:t>
            </a:r>
            <a:r>
              <a:rPr lang="en-US" dirty="0"/>
              <a:t>, to actually interact with blacks. Marie St. Clare, on the other hand, is </a:t>
            </a:r>
            <a:r>
              <a:rPr lang="en-US" dirty="0" smtClean="0"/>
              <a:t>forgiving, </a:t>
            </a:r>
            <a:r>
              <a:rPr lang="en-US" dirty="0"/>
              <a:t>lazy, quick to blame others, and her Christianity is merely performance.</a:t>
            </a:r>
          </a:p>
          <a:p>
            <a:pPr algn="just" rtl="0"/>
            <a:r>
              <a:rPr lang="en-US" dirty="0">
                <a:hlinkClick r:id="rId5"/>
              </a:rPr>
              <a:t>Mammy</a:t>
            </a:r>
            <a:r>
              <a:rPr lang="en-US" dirty="0"/>
              <a:t>, Eva's favorite servant, serves as a counterpoint to both—she is </a:t>
            </a:r>
            <a:r>
              <a:rPr lang="en-US" dirty="0" smtClean="0"/>
              <a:t>stormy  </a:t>
            </a:r>
            <a:r>
              <a:rPr lang="en-US" dirty="0"/>
              <a:t>and committed to helping the St. Clare family. Back in Kentucky, </a:t>
            </a:r>
            <a:r>
              <a:rPr lang="en-US" dirty="0">
                <a:hlinkClick r:id="rId6"/>
              </a:rPr>
              <a:t>Eliza</a:t>
            </a:r>
            <a:r>
              <a:rPr lang="en-US" dirty="0"/>
              <a:t> and </a:t>
            </a:r>
            <a:r>
              <a:rPr lang="en-US" dirty="0">
                <a:hlinkClick r:id="rId7"/>
              </a:rPr>
              <a:t>Mrs. Shelby</a:t>
            </a:r>
            <a:r>
              <a:rPr lang="en-US" dirty="0"/>
              <a:t> are paired: both are caring mothers, and when </a:t>
            </a:r>
            <a:r>
              <a:rPr lang="en-US" dirty="0">
                <a:hlinkClick r:id="rId6"/>
              </a:rPr>
              <a:t>Eliza</a:t>
            </a:r>
            <a:r>
              <a:rPr lang="en-US" dirty="0"/>
              <a:t> flees to protect her child, </a:t>
            </a:r>
            <a:r>
              <a:rPr lang="en-US" dirty="0">
                <a:hlinkClick r:id="rId7"/>
              </a:rPr>
              <a:t>Mrs. Shelby</a:t>
            </a:r>
            <a:r>
              <a:rPr lang="en-US" dirty="0"/>
              <a:t> distracts those pursuing her. </a:t>
            </a:r>
            <a:r>
              <a:rPr lang="en-US" dirty="0" err="1">
                <a:hlinkClick r:id="rId8"/>
              </a:rPr>
              <a:t>Cassy</a:t>
            </a:r>
            <a:r>
              <a:rPr lang="en-US" dirty="0"/>
              <a:t> and </a:t>
            </a:r>
            <a:r>
              <a:rPr lang="en-US" dirty="0">
                <a:hlinkClick r:id="rId9"/>
              </a:rPr>
              <a:t>Emmeline</a:t>
            </a:r>
            <a:r>
              <a:rPr lang="en-US" dirty="0"/>
              <a:t> also form a kind of mother-daughter relationship as they escape to Canada together, and are eventually reunited with their blood relatives.</a:t>
            </a:r>
          </a:p>
          <a:p>
            <a:pPr algn="just" rtl="0"/>
            <a:r>
              <a:rPr lang="en-US" dirty="0">
                <a:solidFill>
                  <a:srgbClr val="FF0000"/>
                </a:solidFill>
              </a:rPr>
              <a:t>Beecher Stowe strongly implies that women are more affected by the horrors of slavery than are men. Black women see their children taken away and can themselves be sold into sexual bondage. </a:t>
            </a:r>
            <a:r>
              <a:rPr lang="en-US" dirty="0"/>
              <a:t>White women understand these problems because they have children of their own. Indeed, it is difficult to read the inspiring language of equality and freedom in the novel without applying it to the rights of </a:t>
            </a:r>
            <a:r>
              <a:rPr lang="en-US" i="1" dirty="0"/>
              <a:t>all</a:t>
            </a:r>
            <a:r>
              <a:rPr lang="en-US" dirty="0"/>
              <a:t> women in society, black and white. Many of Stowe’s arguments—about equality before God, the necessities of nonviolence and Christian love—might be extended to a discussion of the place of women in America, where white women also did not at the time have the right to vote. </a:t>
            </a:r>
          </a:p>
          <a:p>
            <a:endParaRPr lang="ar-IQ" dirty="0"/>
          </a:p>
        </p:txBody>
      </p:sp>
    </p:spTree>
    <p:extLst>
      <p:ext uri="{BB962C8B-B14F-4D97-AF65-F5344CB8AC3E}">
        <p14:creationId xmlns:p14="http://schemas.microsoft.com/office/powerpoint/2010/main" val="1403874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pPr algn="ctr"/>
            <a:r>
              <a:rPr lang="en-US" b="1" dirty="0"/>
              <a:t>Home</a:t>
            </a:r>
            <a:endParaRPr lang="ar-IQ" dirty="0"/>
          </a:p>
        </p:txBody>
      </p:sp>
      <p:sp>
        <p:nvSpPr>
          <p:cNvPr id="3" name="Content Placeholder 2"/>
          <p:cNvSpPr>
            <a:spLocks noGrp="1"/>
          </p:cNvSpPr>
          <p:nvPr>
            <p:ph idx="1"/>
          </p:nvPr>
        </p:nvSpPr>
        <p:spPr>
          <a:xfrm>
            <a:off x="838200" y="1280160"/>
            <a:ext cx="10515600" cy="4896803"/>
          </a:xfrm>
        </p:spPr>
        <p:txBody>
          <a:bodyPr>
            <a:normAutofit fontScale="77500" lnSpcReduction="20000"/>
          </a:bodyPr>
          <a:lstStyle/>
          <a:p>
            <a:pPr algn="just" rtl="0"/>
            <a:r>
              <a:rPr lang="en-US" dirty="0"/>
              <a:t>Uncle Tom's cabin, described early in the novel, </a:t>
            </a:r>
            <a:r>
              <a:rPr lang="en-US" dirty="0">
                <a:solidFill>
                  <a:srgbClr val="FF0000"/>
                </a:solidFill>
              </a:rPr>
              <a:t>represents the warmth and love of family life</a:t>
            </a:r>
            <a:r>
              <a:rPr lang="en-US" dirty="0"/>
              <a:t>. It is a place </a:t>
            </a:r>
            <a:r>
              <a:rPr lang="en-US" dirty="0">
                <a:hlinkClick r:id="rId2"/>
              </a:rPr>
              <a:t>Tom</a:t>
            </a:r>
            <a:r>
              <a:rPr lang="en-US" dirty="0"/>
              <a:t> hearkens back to over the course of his trials. </a:t>
            </a:r>
            <a:r>
              <a:rPr lang="en-US" dirty="0">
                <a:hlinkClick r:id="rId3"/>
              </a:rPr>
              <a:t>George Shelby</a:t>
            </a:r>
            <a:r>
              <a:rPr lang="en-US" dirty="0"/>
              <a:t> wishes to bring </a:t>
            </a:r>
            <a:r>
              <a:rPr lang="en-US" dirty="0">
                <a:hlinkClick r:id="rId2"/>
              </a:rPr>
              <a:t>Tom</a:t>
            </a:r>
            <a:r>
              <a:rPr lang="en-US" dirty="0"/>
              <a:t> home, and at the close of the book, he points to Tom's cabin as a symbol of honest work and Christian faith. Other homes are juxtaposed with the cabin. The </a:t>
            </a:r>
            <a:r>
              <a:rPr lang="en-US" dirty="0">
                <a:hlinkClick r:id="rId3"/>
              </a:rPr>
              <a:t>Shelby</a:t>
            </a:r>
            <a:r>
              <a:rPr lang="en-US" dirty="0"/>
              <a:t> estate is genteel and placid, though disrupted upon the sale of </a:t>
            </a:r>
            <a:r>
              <a:rPr lang="en-US" dirty="0">
                <a:hlinkClick r:id="rId2"/>
              </a:rPr>
              <a:t>Tom</a:t>
            </a:r>
            <a:r>
              <a:rPr lang="en-US" dirty="0"/>
              <a:t> and </a:t>
            </a:r>
            <a:r>
              <a:rPr lang="en-US" dirty="0">
                <a:hlinkClick r:id="rId4"/>
              </a:rPr>
              <a:t>Harry</a:t>
            </a:r>
            <a:r>
              <a:rPr lang="en-US" dirty="0"/>
              <a:t>.</a:t>
            </a:r>
          </a:p>
          <a:p>
            <a:pPr algn="just" rtl="0"/>
            <a:r>
              <a:rPr lang="en-US" dirty="0"/>
              <a:t>The St. Clare mansion is filled with color, wonderfully decorated, an island of comfort surrounded by the horrors of Louisiana plantation country. The </a:t>
            </a:r>
            <a:r>
              <a:rPr lang="en-US" dirty="0" err="1">
                <a:hlinkClick r:id="rId5"/>
              </a:rPr>
              <a:t>Legree</a:t>
            </a:r>
            <a:r>
              <a:rPr lang="en-US" dirty="0"/>
              <a:t> estate is dilapidated and used only to make money—eventually it is “haunted” by ghosts. </a:t>
            </a:r>
            <a:r>
              <a:rPr lang="en-US" dirty="0" err="1">
                <a:hlinkClick r:id="rId5"/>
              </a:rPr>
              <a:t>Legree</a:t>
            </a:r>
            <a:r>
              <a:rPr lang="en-US" dirty="0"/>
              <a:t> loves no one, and his destroyed home makes evident this lack of love. </a:t>
            </a:r>
            <a:r>
              <a:rPr lang="en-US" dirty="0">
                <a:hlinkClick r:id="rId6"/>
              </a:rPr>
              <a:t>George</a:t>
            </a:r>
            <a:r>
              <a:rPr lang="en-US" dirty="0"/>
              <a:t>, </a:t>
            </a:r>
            <a:r>
              <a:rPr lang="en-US" dirty="0">
                <a:hlinkClick r:id="rId7"/>
              </a:rPr>
              <a:t>Eliza</a:t>
            </a:r>
            <a:r>
              <a:rPr lang="en-US" dirty="0"/>
              <a:t>, and Harry's new home is, ironically, a place where they might live out the American ideals of “life, liberty, and the pursuit of happiness,” but it is located in Montreal.</a:t>
            </a:r>
          </a:p>
          <a:p>
            <a:pPr algn="just" rtl="0"/>
            <a:r>
              <a:rPr lang="en-US" dirty="0"/>
              <a:t>Home also takes on another dimension in the novel: that of a heavenly home after death, in God's abode. </a:t>
            </a:r>
            <a:r>
              <a:rPr lang="en-US" dirty="0">
                <a:hlinkClick r:id="rId8"/>
              </a:rPr>
              <a:t>Eva</a:t>
            </a:r>
            <a:r>
              <a:rPr lang="en-US" dirty="0"/>
              <a:t> claims she is going “home” when she is dying, and slaves who feel they have no home on earth may take comfort in the next life. In heaven the human family is reunited; even though black and white people may not live together in harmony on earth, a Christian belief in the afterlife will guarantee equality and peace.</a:t>
            </a:r>
          </a:p>
          <a:p>
            <a:endParaRPr lang="ar-IQ" dirty="0"/>
          </a:p>
        </p:txBody>
      </p:sp>
    </p:spTree>
    <p:extLst>
      <p:ext uri="{BB962C8B-B14F-4D97-AF65-F5344CB8AC3E}">
        <p14:creationId xmlns:p14="http://schemas.microsoft.com/office/powerpoint/2010/main" val="3355836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
  <TotalTime>172</TotalTime>
  <Words>1939</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Harriet Elisabeth Beecher Stowe</vt:lpstr>
      <vt:lpstr>PowerPoint Presentation</vt:lpstr>
      <vt:lpstr>PowerPoint Presentation</vt:lpstr>
      <vt:lpstr>Abolitionism</vt:lpstr>
      <vt:lpstr>American Civil War</vt:lpstr>
      <vt:lpstr>Slavery and Race</vt:lpstr>
      <vt:lpstr>Christianity and Christian Charity</vt:lpstr>
      <vt:lpstr>Women</vt:lpstr>
      <vt:lpstr>Home</vt:lpstr>
      <vt:lpstr>Freedom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Harriet Elisabeth Beecher Stowe</dc:title>
  <dc:creator>luma ibrahim</dc:creator>
  <cp:lastModifiedBy>luma ibrahim</cp:lastModifiedBy>
  <cp:revision>16</cp:revision>
  <dcterms:created xsi:type="dcterms:W3CDTF">2019-11-22T20:47:04Z</dcterms:created>
  <dcterms:modified xsi:type="dcterms:W3CDTF">2019-11-23T16:00:07Z</dcterms:modified>
</cp:coreProperties>
</file>